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312" y="3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3C087-8701-E272-82CE-894A026FAD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26A7314-D0B9-4263-E367-3F9920EFB7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FF3B73B-1AD9-3132-0532-6789EA4BA523}"/>
              </a:ext>
            </a:extLst>
          </p:cNvPr>
          <p:cNvSpPr>
            <a:spLocks noGrp="1"/>
          </p:cNvSpPr>
          <p:nvPr>
            <p:ph type="dt" sz="half" idx="10"/>
          </p:nvPr>
        </p:nvSpPr>
        <p:spPr/>
        <p:txBody>
          <a:bodyPr/>
          <a:lstStyle/>
          <a:p>
            <a:fld id="{4228C3DF-60A8-4D5A-B4F1-1A3AEFEA2A5F}" type="datetimeFigureOut">
              <a:rPr lang="en-GB" smtClean="0"/>
              <a:t>26/10/2023</a:t>
            </a:fld>
            <a:endParaRPr lang="en-GB"/>
          </a:p>
        </p:txBody>
      </p:sp>
      <p:sp>
        <p:nvSpPr>
          <p:cNvPr id="5" name="Footer Placeholder 4">
            <a:extLst>
              <a:ext uri="{FF2B5EF4-FFF2-40B4-BE49-F238E27FC236}">
                <a16:creationId xmlns:a16="http://schemas.microsoft.com/office/drawing/2014/main" id="{22F7B4E2-4124-1D18-C8DB-5C0585D97B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3096A28-FEF3-C09B-5CB8-5BF06FF349F6}"/>
              </a:ext>
            </a:extLst>
          </p:cNvPr>
          <p:cNvSpPr>
            <a:spLocks noGrp="1"/>
          </p:cNvSpPr>
          <p:nvPr>
            <p:ph type="sldNum" sz="quarter" idx="12"/>
          </p:nvPr>
        </p:nvSpPr>
        <p:spPr/>
        <p:txBody>
          <a:bodyPr/>
          <a:lstStyle/>
          <a:p>
            <a:fld id="{52E23D11-139A-46AC-8AAB-A9D1C10EB1CC}" type="slidenum">
              <a:rPr lang="en-GB" smtClean="0"/>
              <a:t>‹#›</a:t>
            </a:fld>
            <a:endParaRPr lang="en-GB"/>
          </a:p>
        </p:txBody>
      </p:sp>
    </p:spTree>
    <p:extLst>
      <p:ext uri="{BB962C8B-B14F-4D97-AF65-F5344CB8AC3E}">
        <p14:creationId xmlns:p14="http://schemas.microsoft.com/office/powerpoint/2010/main" val="2403045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F806B-CFC8-9247-443C-B8ED45C883D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7906ED5-42B9-E0C6-2D51-CB87B54A47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FC93DD6-A4DE-8735-57C6-BE87B9CDC38F}"/>
              </a:ext>
            </a:extLst>
          </p:cNvPr>
          <p:cNvSpPr>
            <a:spLocks noGrp="1"/>
          </p:cNvSpPr>
          <p:nvPr>
            <p:ph type="dt" sz="half" idx="10"/>
          </p:nvPr>
        </p:nvSpPr>
        <p:spPr/>
        <p:txBody>
          <a:bodyPr/>
          <a:lstStyle/>
          <a:p>
            <a:fld id="{4228C3DF-60A8-4D5A-B4F1-1A3AEFEA2A5F}" type="datetimeFigureOut">
              <a:rPr lang="en-GB" smtClean="0"/>
              <a:t>26/10/2023</a:t>
            </a:fld>
            <a:endParaRPr lang="en-GB"/>
          </a:p>
        </p:txBody>
      </p:sp>
      <p:sp>
        <p:nvSpPr>
          <p:cNvPr id="5" name="Footer Placeholder 4">
            <a:extLst>
              <a:ext uri="{FF2B5EF4-FFF2-40B4-BE49-F238E27FC236}">
                <a16:creationId xmlns:a16="http://schemas.microsoft.com/office/drawing/2014/main" id="{73729237-6AEB-56FF-0F46-121185FCFE2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3F56C9-6D9E-E7E4-2621-3B17ABB70C16}"/>
              </a:ext>
            </a:extLst>
          </p:cNvPr>
          <p:cNvSpPr>
            <a:spLocks noGrp="1"/>
          </p:cNvSpPr>
          <p:nvPr>
            <p:ph type="sldNum" sz="quarter" idx="12"/>
          </p:nvPr>
        </p:nvSpPr>
        <p:spPr/>
        <p:txBody>
          <a:bodyPr/>
          <a:lstStyle/>
          <a:p>
            <a:fld id="{52E23D11-139A-46AC-8AAB-A9D1C10EB1CC}" type="slidenum">
              <a:rPr lang="en-GB" smtClean="0"/>
              <a:t>‹#›</a:t>
            </a:fld>
            <a:endParaRPr lang="en-GB"/>
          </a:p>
        </p:txBody>
      </p:sp>
    </p:spTree>
    <p:extLst>
      <p:ext uri="{BB962C8B-B14F-4D97-AF65-F5344CB8AC3E}">
        <p14:creationId xmlns:p14="http://schemas.microsoft.com/office/powerpoint/2010/main" val="2839754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AB1A5C-4A73-B561-D198-EC605FA5DE6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740B9E7-99E0-46F5-23B3-0840A116BE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99E31DC-E616-DC24-4F28-4D83117822FB}"/>
              </a:ext>
            </a:extLst>
          </p:cNvPr>
          <p:cNvSpPr>
            <a:spLocks noGrp="1"/>
          </p:cNvSpPr>
          <p:nvPr>
            <p:ph type="dt" sz="half" idx="10"/>
          </p:nvPr>
        </p:nvSpPr>
        <p:spPr/>
        <p:txBody>
          <a:bodyPr/>
          <a:lstStyle/>
          <a:p>
            <a:fld id="{4228C3DF-60A8-4D5A-B4F1-1A3AEFEA2A5F}" type="datetimeFigureOut">
              <a:rPr lang="en-GB" smtClean="0"/>
              <a:t>26/10/2023</a:t>
            </a:fld>
            <a:endParaRPr lang="en-GB"/>
          </a:p>
        </p:txBody>
      </p:sp>
      <p:sp>
        <p:nvSpPr>
          <p:cNvPr id="5" name="Footer Placeholder 4">
            <a:extLst>
              <a:ext uri="{FF2B5EF4-FFF2-40B4-BE49-F238E27FC236}">
                <a16:creationId xmlns:a16="http://schemas.microsoft.com/office/drawing/2014/main" id="{CD923E47-9082-5E41-44F3-A2EA859E517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89D06DF-3638-8A34-3454-125668C1F232}"/>
              </a:ext>
            </a:extLst>
          </p:cNvPr>
          <p:cNvSpPr>
            <a:spLocks noGrp="1"/>
          </p:cNvSpPr>
          <p:nvPr>
            <p:ph type="sldNum" sz="quarter" idx="12"/>
          </p:nvPr>
        </p:nvSpPr>
        <p:spPr/>
        <p:txBody>
          <a:bodyPr/>
          <a:lstStyle/>
          <a:p>
            <a:fld id="{52E23D11-139A-46AC-8AAB-A9D1C10EB1CC}" type="slidenum">
              <a:rPr lang="en-GB" smtClean="0"/>
              <a:t>‹#›</a:t>
            </a:fld>
            <a:endParaRPr lang="en-GB"/>
          </a:p>
        </p:txBody>
      </p:sp>
    </p:spTree>
    <p:extLst>
      <p:ext uri="{BB962C8B-B14F-4D97-AF65-F5344CB8AC3E}">
        <p14:creationId xmlns:p14="http://schemas.microsoft.com/office/powerpoint/2010/main" val="2161731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F104D-E516-EEEC-0619-AD569FB1E78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5221227-E431-70FF-4D2A-2E3A0146761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31F0246-848E-1C82-ECBB-59DF2E5DEB83}"/>
              </a:ext>
            </a:extLst>
          </p:cNvPr>
          <p:cNvSpPr>
            <a:spLocks noGrp="1"/>
          </p:cNvSpPr>
          <p:nvPr>
            <p:ph type="dt" sz="half" idx="10"/>
          </p:nvPr>
        </p:nvSpPr>
        <p:spPr/>
        <p:txBody>
          <a:bodyPr/>
          <a:lstStyle/>
          <a:p>
            <a:fld id="{4228C3DF-60A8-4D5A-B4F1-1A3AEFEA2A5F}" type="datetimeFigureOut">
              <a:rPr lang="en-GB" smtClean="0"/>
              <a:t>26/10/2023</a:t>
            </a:fld>
            <a:endParaRPr lang="en-GB"/>
          </a:p>
        </p:txBody>
      </p:sp>
      <p:sp>
        <p:nvSpPr>
          <p:cNvPr id="5" name="Footer Placeholder 4">
            <a:extLst>
              <a:ext uri="{FF2B5EF4-FFF2-40B4-BE49-F238E27FC236}">
                <a16:creationId xmlns:a16="http://schemas.microsoft.com/office/drawing/2014/main" id="{0D67F078-0B52-74B4-C82C-7767103F76D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3296422-337B-3CAD-EC73-ADEDC871EFE2}"/>
              </a:ext>
            </a:extLst>
          </p:cNvPr>
          <p:cNvSpPr>
            <a:spLocks noGrp="1"/>
          </p:cNvSpPr>
          <p:nvPr>
            <p:ph type="sldNum" sz="quarter" idx="12"/>
          </p:nvPr>
        </p:nvSpPr>
        <p:spPr/>
        <p:txBody>
          <a:bodyPr/>
          <a:lstStyle/>
          <a:p>
            <a:fld id="{52E23D11-139A-46AC-8AAB-A9D1C10EB1CC}" type="slidenum">
              <a:rPr lang="en-GB" smtClean="0"/>
              <a:t>‹#›</a:t>
            </a:fld>
            <a:endParaRPr lang="en-GB"/>
          </a:p>
        </p:txBody>
      </p:sp>
    </p:spTree>
    <p:extLst>
      <p:ext uri="{BB962C8B-B14F-4D97-AF65-F5344CB8AC3E}">
        <p14:creationId xmlns:p14="http://schemas.microsoft.com/office/powerpoint/2010/main" val="507409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AC1D5-B853-AF17-DF2F-55C2338469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9D15790-9C73-9B2C-11DF-1F85801713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2A7D701-143E-5BD5-D54C-9E94E844E6DC}"/>
              </a:ext>
            </a:extLst>
          </p:cNvPr>
          <p:cNvSpPr>
            <a:spLocks noGrp="1"/>
          </p:cNvSpPr>
          <p:nvPr>
            <p:ph type="dt" sz="half" idx="10"/>
          </p:nvPr>
        </p:nvSpPr>
        <p:spPr/>
        <p:txBody>
          <a:bodyPr/>
          <a:lstStyle/>
          <a:p>
            <a:fld id="{4228C3DF-60A8-4D5A-B4F1-1A3AEFEA2A5F}" type="datetimeFigureOut">
              <a:rPr lang="en-GB" smtClean="0"/>
              <a:t>26/10/2023</a:t>
            </a:fld>
            <a:endParaRPr lang="en-GB"/>
          </a:p>
        </p:txBody>
      </p:sp>
      <p:sp>
        <p:nvSpPr>
          <p:cNvPr id="5" name="Footer Placeholder 4">
            <a:extLst>
              <a:ext uri="{FF2B5EF4-FFF2-40B4-BE49-F238E27FC236}">
                <a16:creationId xmlns:a16="http://schemas.microsoft.com/office/drawing/2014/main" id="{679F4201-8D4F-8945-EE41-29BDADDC3E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96907EC-DA46-3DB1-1441-392686327722}"/>
              </a:ext>
            </a:extLst>
          </p:cNvPr>
          <p:cNvSpPr>
            <a:spLocks noGrp="1"/>
          </p:cNvSpPr>
          <p:nvPr>
            <p:ph type="sldNum" sz="quarter" idx="12"/>
          </p:nvPr>
        </p:nvSpPr>
        <p:spPr/>
        <p:txBody>
          <a:bodyPr/>
          <a:lstStyle/>
          <a:p>
            <a:fld id="{52E23D11-139A-46AC-8AAB-A9D1C10EB1CC}" type="slidenum">
              <a:rPr lang="en-GB" smtClean="0"/>
              <a:t>‹#›</a:t>
            </a:fld>
            <a:endParaRPr lang="en-GB"/>
          </a:p>
        </p:txBody>
      </p:sp>
    </p:spTree>
    <p:extLst>
      <p:ext uri="{BB962C8B-B14F-4D97-AF65-F5344CB8AC3E}">
        <p14:creationId xmlns:p14="http://schemas.microsoft.com/office/powerpoint/2010/main" val="536063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70383-5BCE-207C-619C-BD978129B7D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4C62C51-75A7-28FA-5B26-DF3584CA0E2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A93822D-E370-50FB-6D52-AC1ECF632A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B11C075-2C0C-EFEE-2433-FD3A6D8BCC41}"/>
              </a:ext>
            </a:extLst>
          </p:cNvPr>
          <p:cNvSpPr>
            <a:spLocks noGrp="1"/>
          </p:cNvSpPr>
          <p:nvPr>
            <p:ph type="dt" sz="half" idx="10"/>
          </p:nvPr>
        </p:nvSpPr>
        <p:spPr/>
        <p:txBody>
          <a:bodyPr/>
          <a:lstStyle/>
          <a:p>
            <a:fld id="{4228C3DF-60A8-4D5A-B4F1-1A3AEFEA2A5F}" type="datetimeFigureOut">
              <a:rPr lang="en-GB" smtClean="0"/>
              <a:t>26/10/2023</a:t>
            </a:fld>
            <a:endParaRPr lang="en-GB"/>
          </a:p>
        </p:txBody>
      </p:sp>
      <p:sp>
        <p:nvSpPr>
          <p:cNvPr id="6" name="Footer Placeholder 5">
            <a:extLst>
              <a:ext uri="{FF2B5EF4-FFF2-40B4-BE49-F238E27FC236}">
                <a16:creationId xmlns:a16="http://schemas.microsoft.com/office/drawing/2014/main" id="{3D13AA50-3CE0-7690-8AC4-319FE0F5721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E154CDE-5E06-9606-81AD-863737E18DB6}"/>
              </a:ext>
            </a:extLst>
          </p:cNvPr>
          <p:cNvSpPr>
            <a:spLocks noGrp="1"/>
          </p:cNvSpPr>
          <p:nvPr>
            <p:ph type="sldNum" sz="quarter" idx="12"/>
          </p:nvPr>
        </p:nvSpPr>
        <p:spPr/>
        <p:txBody>
          <a:bodyPr/>
          <a:lstStyle/>
          <a:p>
            <a:fld id="{52E23D11-139A-46AC-8AAB-A9D1C10EB1CC}" type="slidenum">
              <a:rPr lang="en-GB" smtClean="0"/>
              <a:t>‹#›</a:t>
            </a:fld>
            <a:endParaRPr lang="en-GB"/>
          </a:p>
        </p:txBody>
      </p:sp>
    </p:spTree>
    <p:extLst>
      <p:ext uri="{BB962C8B-B14F-4D97-AF65-F5344CB8AC3E}">
        <p14:creationId xmlns:p14="http://schemas.microsoft.com/office/powerpoint/2010/main" val="1966886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82E69-295B-D364-39B9-E3BB05F6764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15D4E83-A4E7-A8EF-4377-B0A36E267C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E8F1DB3-443E-E84F-6F87-B15EB24DC5F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A487695-59EB-2BE1-5432-42FF7019C2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A9C99F5-6DAA-2235-EABC-66091F0029A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CF3A3BE-4702-492D-DE44-5E89EF60AE98}"/>
              </a:ext>
            </a:extLst>
          </p:cNvPr>
          <p:cNvSpPr>
            <a:spLocks noGrp="1"/>
          </p:cNvSpPr>
          <p:nvPr>
            <p:ph type="dt" sz="half" idx="10"/>
          </p:nvPr>
        </p:nvSpPr>
        <p:spPr/>
        <p:txBody>
          <a:bodyPr/>
          <a:lstStyle/>
          <a:p>
            <a:fld id="{4228C3DF-60A8-4D5A-B4F1-1A3AEFEA2A5F}" type="datetimeFigureOut">
              <a:rPr lang="en-GB" smtClean="0"/>
              <a:t>26/10/2023</a:t>
            </a:fld>
            <a:endParaRPr lang="en-GB"/>
          </a:p>
        </p:txBody>
      </p:sp>
      <p:sp>
        <p:nvSpPr>
          <p:cNvPr id="8" name="Footer Placeholder 7">
            <a:extLst>
              <a:ext uri="{FF2B5EF4-FFF2-40B4-BE49-F238E27FC236}">
                <a16:creationId xmlns:a16="http://schemas.microsoft.com/office/drawing/2014/main" id="{02ADE0AC-0E87-97D9-CEE7-13D1536C5C8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A651A4D-6456-F67D-E08F-AA10A1BFE8A6}"/>
              </a:ext>
            </a:extLst>
          </p:cNvPr>
          <p:cNvSpPr>
            <a:spLocks noGrp="1"/>
          </p:cNvSpPr>
          <p:nvPr>
            <p:ph type="sldNum" sz="quarter" idx="12"/>
          </p:nvPr>
        </p:nvSpPr>
        <p:spPr/>
        <p:txBody>
          <a:bodyPr/>
          <a:lstStyle/>
          <a:p>
            <a:fld id="{52E23D11-139A-46AC-8AAB-A9D1C10EB1CC}" type="slidenum">
              <a:rPr lang="en-GB" smtClean="0"/>
              <a:t>‹#›</a:t>
            </a:fld>
            <a:endParaRPr lang="en-GB"/>
          </a:p>
        </p:txBody>
      </p:sp>
    </p:spTree>
    <p:extLst>
      <p:ext uri="{BB962C8B-B14F-4D97-AF65-F5344CB8AC3E}">
        <p14:creationId xmlns:p14="http://schemas.microsoft.com/office/powerpoint/2010/main" val="2923476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04519-77BB-E5B8-ACCD-39D15AF9DAF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E3C2404-9AB5-4B7E-DC48-E1BA95E69D3D}"/>
              </a:ext>
            </a:extLst>
          </p:cNvPr>
          <p:cNvSpPr>
            <a:spLocks noGrp="1"/>
          </p:cNvSpPr>
          <p:nvPr>
            <p:ph type="dt" sz="half" idx="10"/>
          </p:nvPr>
        </p:nvSpPr>
        <p:spPr/>
        <p:txBody>
          <a:bodyPr/>
          <a:lstStyle/>
          <a:p>
            <a:fld id="{4228C3DF-60A8-4D5A-B4F1-1A3AEFEA2A5F}" type="datetimeFigureOut">
              <a:rPr lang="en-GB" smtClean="0"/>
              <a:t>26/10/2023</a:t>
            </a:fld>
            <a:endParaRPr lang="en-GB"/>
          </a:p>
        </p:txBody>
      </p:sp>
      <p:sp>
        <p:nvSpPr>
          <p:cNvPr id="4" name="Footer Placeholder 3">
            <a:extLst>
              <a:ext uri="{FF2B5EF4-FFF2-40B4-BE49-F238E27FC236}">
                <a16:creationId xmlns:a16="http://schemas.microsoft.com/office/drawing/2014/main" id="{DC719452-A35E-2903-27F5-722B3ADDCEB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6E8C170-C256-4D00-0EE9-6382C5D2E2BE}"/>
              </a:ext>
            </a:extLst>
          </p:cNvPr>
          <p:cNvSpPr>
            <a:spLocks noGrp="1"/>
          </p:cNvSpPr>
          <p:nvPr>
            <p:ph type="sldNum" sz="quarter" idx="12"/>
          </p:nvPr>
        </p:nvSpPr>
        <p:spPr/>
        <p:txBody>
          <a:bodyPr/>
          <a:lstStyle/>
          <a:p>
            <a:fld id="{52E23D11-139A-46AC-8AAB-A9D1C10EB1CC}" type="slidenum">
              <a:rPr lang="en-GB" smtClean="0"/>
              <a:t>‹#›</a:t>
            </a:fld>
            <a:endParaRPr lang="en-GB"/>
          </a:p>
        </p:txBody>
      </p:sp>
    </p:spTree>
    <p:extLst>
      <p:ext uri="{BB962C8B-B14F-4D97-AF65-F5344CB8AC3E}">
        <p14:creationId xmlns:p14="http://schemas.microsoft.com/office/powerpoint/2010/main" val="1760932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656208-9FA0-FDB4-3CB0-1DECDF3EA21F}"/>
              </a:ext>
            </a:extLst>
          </p:cNvPr>
          <p:cNvSpPr>
            <a:spLocks noGrp="1"/>
          </p:cNvSpPr>
          <p:nvPr>
            <p:ph type="dt" sz="half" idx="10"/>
          </p:nvPr>
        </p:nvSpPr>
        <p:spPr/>
        <p:txBody>
          <a:bodyPr/>
          <a:lstStyle/>
          <a:p>
            <a:fld id="{4228C3DF-60A8-4D5A-B4F1-1A3AEFEA2A5F}" type="datetimeFigureOut">
              <a:rPr lang="en-GB" smtClean="0"/>
              <a:t>26/10/2023</a:t>
            </a:fld>
            <a:endParaRPr lang="en-GB"/>
          </a:p>
        </p:txBody>
      </p:sp>
      <p:sp>
        <p:nvSpPr>
          <p:cNvPr id="3" name="Footer Placeholder 2">
            <a:extLst>
              <a:ext uri="{FF2B5EF4-FFF2-40B4-BE49-F238E27FC236}">
                <a16:creationId xmlns:a16="http://schemas.microsoft.com/office/drawing/2014/main" id="{F5546CCE-598A-D7CF-F3CC-12B3922D835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588973E-9AF2-AEDF-2012-252AA52C799C}"/>
              </a:ext>
            </a:extLst>
          </p:cNvPr>
          <p:cNvSpPr>
            <a:spLocks noGrp="1"/>
          </p:cNvSpPr>
          <p:nvPr>
            <p:ph type="sldNum" sz="quarter" idx="12"/>
          </p:nvPr>
        </p:nvSpPr>
        <p:spPr/>
        <p:txBody>
          <a:bodyPr/>
          <a:lstStyle/>
          <a:p>
            <a:fld id="{52E23D11-139A-46AC-8AAB-A9D1C10EB1CC}" type="slidenum">
              <a:rPr lang="en-GB" smtClean="0"/>
              <a:t>‹#›</a:t>
            </a:fld>
            <a:endParaRPr lang="en-GB"/>
          </a:p>
        </p:txBody>
      </p:sp>
    </p:spTree>
    <p:extLst>
      <p:ext uri="{BB962C8B-B14F-4D97-AF65-F5344CB8AC3E}">
        <p14:creationId xmlns:p14="http://schemas.microsoft.com/office/powerpoint/2010/main" val="1848416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19EEB-A447-E9C3-F036-0022C7EBC8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E6DF037-DAFA-EA35-46F8-592ED6B8CA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99DEC72-5A8F-95B7-C091-1060088AEE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30F231-B61C-7A4C-DC12-4B33FE8BB51B}"/>
              </a:ext>
            </a:extLst>
          </p:cNvPr>
          <p:cNvSpPr>
            <a:spLocks noGrp="1"/>
          </p:cNvSpPr>
          <p:nvPr>
            <p:ph type="dt" sz="half" idx="10"/>
          </p:nvPr>
        </p:nvSpPr>
        <p:spPr/>
        <p:txBody>
          <a:bodyPr/>
          <a:lstStyle/>
          <a:p>
            <a:fld id="{4228C3DF-60A8-4D5A-B4F1-1A3AEFEA2A5F}" type="datetimeFigureOut">
              <a:rPr lang="en-GB" smtClean="0"/>
              <a:t>26/10/2023</a:t>
            </a:fld>
            <a:endParaRPr lang="en-GB"/>
          </a:p>
        </p:txBody>
      </p:sp>
      <p:sp>
        <p:nvSpPr>
          <p:cNvPr id="6" name="Footer Placeholder 5">
            <a:extLst>
              <a:ext uri="{FF2B5EF4-FFF2-40B4-BE49-F238E27FC236}">
                <a16:creationId xmlns:a16="http://schemas.microsoft.com/office/drawing/2014/main" id="{D5D3060C-6ACD-F84A-C2AB-3A71BE4B585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EFC47C0-7BA0-89D7-E79D-F6402BCD7415}"/>
              </a:ext>
            </a:extLst>
          </p:cNvPr>
          <p:cNvSpPr>
            <a:spLocks noGrp="1"/>
          </p:cNvSpPr>
          <p:nvPr>
            <p:ph type="sldNum" sz="quarter" idx="12"/>
          </p:nvPr>
        </p:nvSpPr>
        <p:spPr/>
        <p:txBody>
          <a:bodyPr/>
          <a:lstStyle/>
          <a:p>
            <a:fld id="{52E23D11-139A-46AC-8AAB-A9D1C10EB1CC}" type="slidenum">
              <a:rPr lang="en-GB" smtClean="0"/>
              <a:t>‹#›</a:t>
            </a:fld>
            <a:endParaRPr lang="en-GB"/>
          </a:p>
        </p:txBody>
      </p:sp>
    </p:spTree>
    <p:extLst>
      <p:ext uri="{BB962C8B-B14F-4D97-AF65-F5344CB8AC3E}">
        <p14:creationId xmlns:p14="http://schemas.microsoft.com/office/powerpoint/2010/main" val="4141217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842FE-07FD-6ED1-056B-89C8379223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1B110A0-D5C3-0DBB-43C3-3FE339A954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D5F2282-8A54-AC1A-813E-8889F2EFBB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CBCC68-5E7E-5A2B-0831-536EE0FE112B}"/>
              </a:ext>
            </a:extLst>
          </p:cNvPr>
          <p:cNvSpPr>
            <a:spLocks noGrp="1"/>
          </p:cNvSpPr>
          <p:nvPr>
            <p:ph type="dt" sz="half" idx="10"/>
          </p:nvPr>
        </p:nvSpPr>
        <p:spPr/>
        <p:txBody>
          <a:bodyPr/>
          <a:lstStyle/>
          <a:p>
            <a:fld id="{4228C3DF-60A8-4D5A-B4F1-1A3AEFEA2A5F}" type="datetimeFigureOut">
              <a:rPr lang="en-GB" smtClean="0"/>
              <a:t>26/10/2023</a:t>
            </a:fld>
            <a:endParaRPr lang="en-GB"/>
          </a:p>
        </p:txBody>
      </p:sp>
      <p:sp>
        <p:nvSpPr>
          <p:cNvPr id="6" name="Footer Placeholder 5">
            <a:extLst>
              <a:ext uri="{FF2B5EF4-FFF2-40B4-BE49-F238E27FC236}">
                <a16:creationId xmlns:a16="http://schemas.microsoft.com/office/drawing/2014/main" id="{5CCD40BC-0ECD-C44C-5CE5-D199BD3CAE1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868D470-3F93-C7D5-72FF-1496625C1E02}"/>
              </a:ext>
            </a:extLst>
          </p:cNvPr>
          <p:cNvSpPr>
            <a:spLocks noGrp="1"/>
          </p:cNvSpPr>
          <p:nvPr>
            <p:ph type="sldNum" sz="quarter" idx="12"/>
          </p:nvPr>
        </p:nvSpPr>
        <p:spPr/>
        <p:txBody>
          <a:bodyPr/>
          <a:lstStyle/>
          <a:p>
            <a:fld id="{52E23D11-139A-46AC-8AAB-A9D1C10EB1CC}" type="slidenum">
              <a:rPr lang="en-GB" smtClean="0"/>
              <a:t>‹#›</a:t>
            </a:fld>
            <a:endParaRPr lang="en-GB"/>
          </a:p>
        </p:txBody>
      </p:sp>
    </p:spTree>
    <p:extLst>
      <p:ext uri="{BB962C8B-B14F-4D97-AF65-F5344CB8AC3E}">
        <p14:creationId xmlns:p14="http://schemas.microsoft.com/office/powerpoint/2010/main" val="577141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6F0FEB7-C7C0-B638-8E26-72566872FE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B2CBA51-6626-5798-3D6B-615F1823FF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5A912A2-EEF6-CC7F-932D-62F5D7D36B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28C3DF-60A8-4D5A-B4F1-1A3AEFEA2A5F}" type="datetimeFigureOut">
              <a:rPr lang="en-GB" smtClean="0"/>
              <a:t>26/10/2023</a:t>
            </a:fld>
            <a:endParaRPr lang="en-GB"/>
          </a:p>
        </p:txBody>
      </p:sp>
      <p:sp>
        <p:nvSpPr>
          <p:cNvPr id="5" name="Footer Placeholder 4">
            <a:extLst>
              <a:ext uri="{FF2B5EF4-FFF2-40B4-BE49-F238E27FC236}">
                <a16:creationId xmlns:a16="http://schemas.microsoft.com/office/drawing/2014/main" id="{CA1A0E11-D2AA-5F13-9EC9-93BAA9158F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D77E07D-ABA1-D1F4-F83F-4DAE758A19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E23D11-139A-46AC-8AAB-A9D1C10EB1CC}" type="slidenum">
              <a:rPr lang="en-GB" smtClean="0"/>
              <a:t>‹#›</a:t>
            </a:fld>
            <a:endParaRPr lang="en-GB"/>
          </a:p>
        </p:txBody>
      </p:sp>
    </p:spTree>
    <p:extLst>
      <p:ext uri="{BB962C8B-B14F-4D97-AF65-F5344CB8AC3E}">
        <p14:creationId xmlns:p14="http://schemas.microsoft.com/office/powerpoint/2010/main" val="4020627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cwcsu.palscomplaints@nhs.net" TargetMode="External"/><Relationship Id="rId2" Type="http://schemas.openxmlformats.org/officeDocument/2006/relationships/hyperlink" Target="mailto:bswicb.cmo@nhs.net" TargetMode="Externa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hyperlink" Target="mailto:robert.buckland.mp@parliament.uk" TargetMode="External"/><Relationship Id="rId4" Type="http://schemas.openxmlformats.org/officeDocument/2006/relationships/hyperlink" Target="mailto:justin.tomlinson.mp@parliament.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33000">
              <a:schemeClr val="accent1">
                <a:lumMod val="5000"/>
                <a:lumOff val="95000"/>
              </a:schemeClr>
            </a:gs>
            <a:gs pos="63000">
              <a:schemeClr val="accent6">
                <a:lumMod val="20000"/>
                <a:lumOff val="80000"/>
              </a:schemeClr>
            </a:gs>
            <a:gs pos="75000">
              <a:schemeClr val="accent6">
                <a:lumMod val="40000"/>
                <a:lumOff val="60000"/>
              </a:schemeClr>
            </a:gs>
            <a:gs pos="100000">
              <a:schemeClr val="accent6">
                <a:lumMod val="60000"/>
                <a:lumOff val="40000"/>
              </a:schemeClr>
            </a:gs>
          </a:gsLst>
          <a:lin ang="5400000" scaled="1"/>
        </a:gra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46DE40A-C70E-6760-7459-CEA65DFD54BC}"/>
              </a:ext>
            </a:extLst>
          </p:cNvPr>
          <p:cNvSpPr txBox="1"/>
          <p:nvPr/>
        </p:nvSpPr>
        <p:spPr>
          <a:xfrm>
            <a:off x="1471061" y="290684"/>
            <a:ext cx="9249872" cy="954107"/>
          </a:xfrm>
          <a:prstGeom prst="rect">
            <a:avLst/>
          </a:prstGeom>
          <a:noFill/>
        </p:spPr>
        <p:txBody>
          <a:bodyPr wrap="square">
            <a:spAutoFit/>
          </a:bodyPr>
          <a:lstStyle/>
          <a:p>
            <a:pPr algn="ctr"/>
            <a:r>
              <a:rPr lang="en-GB" sz="2800" b="1" u="sng" dirty="0">
                <a:effectLst/>
                <a:latin typeface="Calibri" panose="020F0502020204030204" pitchFamily="34" charset="0"/>
                <a:ea typeface="Calibri" panose="020F0502020204030204" pitchFamily="34" charset="0"/>
              </a:rPr>
              <a:t>Potential Changes to the Prescription Ordering Direct Service </a:t>
            </a:r>
          </a:p>
          <a:p>
            <a:pPr algn="ctr"/>
            <a:r>
              <a:rPr lang="en-GB" sz="2800" b="1" u="sng" dirty="0">
                <a:effectLst/>
                <a:latin typeface="Calibri" panose="020F0502020204030204" pitchFamily="34" charset="0"/>
                <a:ea typeface="Calibri" panose="020F0502020204030204" pitchFamily="34" charset="0"/>
              </a:rPr>
              <a:t>(POD)</a:t>
            </a:r>
            <a:endParaRPr lang="en-GB" sz="2800" u="sng" dirty="0">
              <a:effectLst/>
              <a:latin typeface="Calibri" panose="020F0502020204030204" pitchFamily="34" charset="0"/>
              <a:ea typeface="Calibri" panose="020F0502020204030204" pitchFamily="34" charset="0"/>
            </a:endParaRPr>
          </a:p>
        </p:txBody>
      </p:sp>
      <p:sp>
        <p:nvSpPr>
          <p:cNvPr id="7" name="TextBox 6">
            <a:extLst>
              <a:ext uri="{FF2B5EF4-FFF2-40B4-BE49-F238E27FC236}">
                <a16:creationId xmlns:a16="http://schemas.microsoft.com/office/drawing/2014/main" id="{147C5E0F-EBE3-0609-F993-F0C7258ACEDD}"/>
              </a:ext>
            </a:extLst>
          </p:cNvPr>
          <p:cNvSpPr txBox="1"/>
          <p:nvPr/>
        </p:nvSpPr>
        <p:spPr>
          <a:xfrm>
            <a:off x="599176" y="1278747"/>
            <a:ext cx="10993637" cy="369332"/>
          </a:xfrm>
          <a:prstGeom prst="rect">
            <a:avLst/>
          </a:prstGeom>
          <a:noFill/>
          <a:ln w="28575">
            <a:noFill/>
          </a:ln>
        </p:spPr>
        <p:txBody>
          <a:bodyPr wrap="square">
            <a:spAutoFit/>
          </a:bodyPr>
          <a:lstStyle/>
          <a:p>
            <a:pPr algn="ctr"/>
            <a:r>
              <a:rPr lang="en-GB" dirty="0">
                <a:effectLst/>
                <a:latin typeface="Calibri" panose="020F0502020204030204" pitchFamily="34" charset="0"/>
                <a:ea typeface="Calibri" panose="020F0502020204030204" pitchFamily="34" charset="0"/>
              </a:rPr>
              <a:t>Many patients in Swindon order their prescriptions through the Prescription Ordering Direct Service (POD). </a:t>
            </a:r>
            <a:endParaRPr lang="en-GB" dirty="0"/>
          </a:p>
        </p:txBody>
      </p:sp>
      <p:sp>
        <p:nvSpPr>
          <p:cNvPr id="9" name="TextBox 8">
            <a:extLst>
              <a:ext uri="{FF2B5EF4-FFF2-40B4-BE49-F238E27FC236}">
                <a16:creationId xmlns:a16="http://schemas.microsoft.com/office/drawing/2014/main" id="{E517773B-9F4C-9B2B-F7D7-329040E6420B}"/>
              </a:ext>
            </a:extLst>
          </p:cNvPr>
          <p:cNvSpPr txBox="1"/>
          <p:nvPr/>
        </p:nvSpPr>
        <p:spPr>
          <a:xfrm>
            <a:off x="1361343" y="2688230"/>
            <a:ext cx="9458145" cy="584775"/>
          </a:xfrm>
          <a:prstGeom prst="rect">
            <a:avLst/>
          </a:prstGeom>
          <a:noFill/>
          <a:ln w="28575">
            <a:noFill/>
          </a:ln>
        </p:spPr>
        <p:txBody>
          <a:bodyPr wrap="square">
            <a:spAutoFit/>
          </a:bodyPr>
          <a:lstStyle/>
          <a:p>
            <a:pPr algn="ctr"/>
            <a:r>
              <a:rPr lang="en-GB" sz="1600" dirty="0">
                <a:effectLst/>
                <a:latin typeface="Calibri" panose="020F0502020204030204" pitchFamily="34" charset="0"/>
                <a:ea typeface="Calibri" panose="020F0502020204030204" pitchFamily="34" charset="0"/>
              </a:rPr>
              <a:t>No decisions have been made but BSW ICB is keen to hear patient and carer views about the impact of closing POD on patients and any ideas for different ways that repeat prescribing might be delivered in the future. </a:t>
            </a:r>
            <a:endParaRPr lang="en-GB" sz="1600" dirty="0"/>
          </a:p>
        </p:txBody>
      </p:sp>
      <p:sp>
        <p:nvSpPr>
          <p:cNvPr id="11" name="TextBox 10">
            <a:extLst>
              <a:ext uri="{FF2B5EF4-FFF2-40B4-BE49-F238E27FC236}">
                <a16:creationId xmlns:a16="http://schemas.microsoft.com/office/drawing/2014/main" id="{ADE9CBBD-AC17-1A09-3B56-7C220A724319}"/>
              </a:ext>
            </a:extLst>
          </p:cNvPr>
          <p:cNvSpPr txBox="1"/>
          <p:nvPr/>
        </p:nvSpPr>
        <p:spPr>
          <a:xfrm>
            <a:off x="-884885" y="3366904"/>
            <a:ext cx="13950599" cy="923330"/>
          </a:xfrm>
          <a:prstGeom prst="rect">
            <a:avLst/>
          </a:prstGeom>
          <a:noFill/>
        </p:spPr>
        <p:txBody>
          <a:bodyPr wrap="square">
            <a:spAutoFit/>
          </a:bodyPr>
          <a:lstStyle/>
          <a:p>
            <a:pPr algn="ctr"/>
            <a:r>
              <a:rPr lang="en-GB" dirty="0">
                <a:effectLst/>
                <a:latin typeface="Calibri" panose="020F0502020204030204" pitchFamily="34" charset="0"/>
                <a:ea typeface="Calibri" panose="020F0502020204030204" pitchFamily="34" charset="0"/>
              </a:rPr>
              <a:t>You can write to the ICB with your views by emailing </a:t>
            </a:r>
            <a:r>
              <a:rPr lang="en-GB" u="sng" dirty="0">
                <a:solidFill>
                  <a:srgbClr val="0563C1"/>
                </a:solidFill>
                <a:effectLst/>
                <a:latin typeface="Calibri" panose="020F0502020204030204" pitchFamily="34" charset="0"/>
                <a:ea typeface="Calibri" panose="020F0502020204030204" pitchFamily="34" charset="0"/>
                <a:hlinkClick r:id="rId2"/>
              </a:rPr>
              <a:t>bswicb.cmo@nhs.net</a:t>
            </a:r>
            <a:r>
              <a:rPr lang="en-GB" dirty="0">
                <a:effectLst/>
                <a:latin typeface="Calibri" panose="020F0502020204030204" pitchFamily="34" charset="0"/>
                <a:ea typeface="Calibri" panose="020F0502020204030204" pitchFamily="34" charset="0"/>
              </a:rPr>
              <a:t>.  </a:t>
            </a:r>
          </a:p>
          <a:p>
            <a:pPr algn="ctr"/>
            <a:r>
              <a:rPr lang="en-GB" dirty="0">
                <a:effectLst/>
                <a:latin typeface="Calibri" panose="020F0502020204030204" pitchFamily="34" charset="0"/>
                <a:ea typeface="Calibri" panose="020F0502020204030204" pitchFamily="34" charset="0"/>
              </a:rPr>
              <a:t>They would like to receive responses by </a:t>
            </a:r>
            <a:r>
              <a:rPr lang="en-GB" b="1" dirty="0">
                <a:effectLst/>
                <a:latin typeface="Calibri" panose="020F0502020204030204" pitchFamily="34" charset="0"/>
                <a:ea typeface="Calibri" panose="020F0502020204030204" pitchFamily="34" charset="0"/>
              </a:rPr>
              <a:t>2</a:t>
            </a:r>
            <a:r>
              <a:rPr lang="en-GB" b="1" baseline="30000" dirty="0">
                <a:effectLst/>
                <a:latin typeface="Calibri" panose="020F0502020204030204" pitchFamily="34" charset="0"/>
                <a:ea typeface="Calibri" panose="020F0502020204030204" pitchFamily="34" charset="0"/>
              </a:rPr>
              <a:t>nd</a:t>
            </a:r>
            <a:r>
              <a:rPr lang="en-GB" b="1" dirty="0">
                <a:effectLst/>
                <a:latin typeface="Calibri" panose="020F0502020204030204" pitchFamily="34" charset="0"/>
                <a:ea typeface="Calibri" panose="020F0502020204030204" pitchFamily="34" charset="0"/>
              </a:rPr>
              <a:t> November.</a:t>
            </a:r>
            <a:endParaRPr lang="en-GB" dirty="0">
              <a:effectLst/>
              <a:latin typeface="Calibri" panose="020F0502020204030204" pitchFamily="34" charset="0"/>
              <a:ea typeface="Calibri" panose="020F0502020204030204" pitchFamily="34" charset="0"/>
            </a:endParaRPr>
          </a:p>
          <a:p>
            <a:r>
              <a:rPr lang="en-GB" sz="1800" dirty="0">
                <a:effectLst/>
                <a:latin typeface="Calibri" panose="020F0502020204030204" pitchFamily="34" charset="0"/>
                <a:ea typeface="Calibri" panose="020F0502020204030204" pitchFamily="34" charset="0"/>
              </a:rPr>
              <a:t> </a:t>
            </a:r>
          </a:p>
        </p:txBody>
      </p:sp>
      <p:sp>
        <p:nvSpPr>
          <p:cNvPr id="13" name="TextBox 12">
            <a:extLst>
              <a:ext uri="{FF2B5EF4-FFF2-40B4-BE49-F238E27FC236}">
                <a16:creationId xmlns:a16="http://schemas.microsoft.com/office/drawing/2014/main" id="{89819A67-9259-DED0-0E4E-A52E98AE9D4E}"/>
              </a:ext>
            </a:extLst>
          </p:cNvPr>
          <p:cNvSpPr txBox="1"/>
          <p:nvPr/>
        </p:nvSpPr>
        <p:spPr>
          <a:xfrm>
            <a:off x="1294730" y="3960740"/>
            <a:ext cx="9602532" cy="646331"/>
          </a:xfrm>
          <a:prstGeom prst="rect">
            <a:avLst/>
          </a:prstGeom>
          <a:noFill/>
        </p:spPr>
        <p:txBody>
          <a:bodyPr wrap="square">
            <a:spAutoFit/>
          </a:bodyPr>
          <a:lstStyle/>
          <a:p>
            <a:pPr algn="ctr"/>
            <a:r>
              <a:rPr lang="en-GB" dirty="0">
                <a:effectLst/>
                <a:latin typeface="Calibri" panose="020F0502020204030204" pitchFamily="34" charset="0"/>
                <a:ea typeface="Calibri" panose="020F0502020204030204" pitchFamily="34" charset="0"/>
              </a:rPr>
              <a:t>Alternatively, you can raise your concerns or suggestions by contacting</a:t>
            </a:r>
            <a:r>
              <a:rPr lang="en-GB" b="1" dirty="0">
                <a:effectLst/>
                <a:latin typeface="Calibri" panose="020F0502020204030204" pitchFamily="34" charset="0"/>
                <a:ea typeface="Calibri" panose="020F0502020204030204" pitchFamily="34" charset="0"/>
              </a:rPr>
              <a:t> –</a:t>
            </a:r>
            <a:r>
              <a:rPr lang="en-GB" b="1" dirty="0">
                <a:latin typeface="Calibri" panose="020F0502020204030204" pitchFamily="34" charset="0"/>
                <a:ea typeface="Calibri" panose="020F0502020204030204" pitchFamily="34" charset="0"/>
              </a:rPr>
              <a:t> </a:t>
            </a:r>
            <a:r>
              <a:rPr lang="en-GB" dirty="0">
                <a:effectLst/>
                <a:latin typeface="Calibri" panose="020F0502020204030204" pitchFamily="34" charset="0"/>
                <a:ea typeface="Calibri" panose="020F0502020204030204" pitchFamily="34" charset="0"/>
              </a:rPr>
              <a:t>PALS at the ICB </a:t>
            </a:r>
            <a:r>
              <a:rPr lang="en-GB" u="sng" dirty="0">
                <a:solidFill>
                  <a:srgbClr val="0563C1"/>
                </a:solidFill>
                <a:effectLst/>
                <a:latin typeface="Calibri" panose="020F0502020204030204" pitchFamily="34" charset="0"/>
                <a:ea typeface="Calibri" panose="020F0502020204030204" pitchFamily="34" charset="0"/>
                <a:hlinkClick r:id="rId3"/>
              </a:rPr>
              <a:t>scwcsu.palscomplaints@nhs.net</a:t>
            </a:r>
            <a:endParaRPr lang="en-GB" dirty="0">
              <a:effectLst/>
              <a:latin typeface="Calibri" panose="020F0502020204030204" pitchFamily="34" charset="0"/>
              <a:ea typeface="Calibri" panose="020F0502020204030204" pitchFamily="34" charset="0"/>
            </a:endParaRPr>
          </a:p>
        </p:txBody>
      </p:sp>
      <p:sp>
        <p:nvSpPr>
          <p:cNvPr id="15" name="TextBox 14">
            <a:extLst>
              <a:ext uri="{FF2B5EF4-FFF2-40B4-BE49-F238E27FC236}">
                <a16:creationId xmlns:a16="http://schemas.microsoft.com/office/drawing/2014/main" id="{0AAA54C8-2EF8-8597-5CA1-35B337B02311}"/>
              </a:ext>
            </a:extLst>
          </p:cNvPr>
          <p:cNvSpPr txBox="1"/>
          <p:nvPr/>
        </p:nvSpPr>
        <p:spPr>
          <a:xfrm>
            <a:off x="1971055" y="4639414"/>
            <a:ext cx="8249880" cy="1077218"/>
          </a:xfrm>
          <a:prstGeom prst="rect">
            <a:avLst/>
          </a:prstGeom>
          <a:noFill/>
          <a:ln w="28575">
            <a:noFill/>
          </a:ln>
        </p:spPr>
        <p:txBody>
          <a:bodyPr wrap="square">
            <a:spAutoFit/>
          </a:bodyPr>
          <a:lstStyle/>
          <a:p>
            <a:pPr algn="ctr"/>
            <a:r>
              <a:rPr lang="en-GB" sz="1600" dirty="0">
                <a:effectLst/>
                <a:latin typeface="Calibri" panose="020F0502020204030204" pitchFamily="34" charset="0"/>
                <a:ea typeface="Calibri" panose="020F0502020204030204" pitchFamily="34" charset="0"/>
              </a:rPr>
              <a:t>Should you wish to share your concerns with local Members of Parliament, you can reach out to:</a:t>
            </a:r>
          </a:p>
          <a:p>
            <a:pPr algn="ctr"/>
            <a:r>
              <a:rPr lang="en-GB" sz="1600" b="1" dirty="0">
                <a:effectLst/>
                <a:latin typeface="Calibri" panose="020F0502020204030204" pitchFamily="34" charset="0"/>
                <a:ea typeface="Calibri" panose="020F0502020204030204" pitchFamily="34" charset="0"/>
              </a:rPr>
              <a:t>Justin Tomlinson MP:</a:t>
            </a:r>
            <a:r>
              <a:rPr lang="en-GB" sz="1600" dirty="0">
                <a:effectLst/>
                <a:latin typeface="Calibri" panose="020F0502020204030204" pitchFamily="34" charset="0"/>
                <a:ea typeface="Calibri" panose="020F0502020204030204" pitchFamily="34" charset="0"/>
              </a:rPr>
              <a:t> </a:t>
            </a:r>
            <a:r>
              <a:rPr lang="en-GB" sz="1600" u="sng" dirty="0">
                <a:solidFill>
                  <a:srgbClr val="0563C1"/>
                </a:solidFill>
                <a:effectLst/>
                <a:latin typeface="Calibri" panose="020F0502020204030204" pitchFamily="34" charset="0"/>
                <a:ea typeface="Calibri" panose="020F0502020204030204" pitchFamily="34" charset="0"/>
                <a:hlinkClick r:id="rId4"/>
              </a:rPr>
              <a:t>justin.tomlinson.mp@parliament.uk</a:t>
            </a:r>
            <a:endParaRPr lang="en-GB" sz="1600" dirty="0">
              <a:effectLst/>
              <a:latin typeface="Calibri" panose="020F0502020204030204" pitchFamily="34" charset="0"/>
              <a:ea typeface="Calibri" panose="020F0502020204030204" pitchFamily="34" charset="0"/>
            </a:endParaRPr>
          </a:p>
          <a:p>
            <a:pPr algn="ctr"/>
            <a:r>
              <a:rPr lang="en-GB" sz="1600" b="1" dirty="0">
                <a:effectLst/>
                <a:latin typeface="Calibri" panose="020F0502020204030204" pitchFamily="34" charset="0"/>
                <a:ea typeface="Calibri" panose="020F0502020204030204" pitchFamily="34" charset="0"/>
              </a:rPr>
              <a:t>Robert Buckland MP:</a:t>
            </a:r>
            <a:r>
              <a:rPr lang="en-GB" sz="1600" dirty="0">
                <a:effectLst/>
                <a:latin typeface="Calibri" panose="020F0502020204030204" pitchFamily="34" charset="0"/>
                <a:ea typeface="Calibri" panose="020F0502020204030204" pitchFamily="34" charset="0"/>
              </a:rPr>
              <a:t> </a:t>
            </a:r>
            <a:r>
              <a:rPr lang="en-GB" sz="1600" u="sng" dirty="0">
                <a:solidFill>
                  <a:srgbClr val="0563C1"/>
                </a:solidFill>
                <a:effectLst/>
                <a:latin typeface="Calibri" panose="020F0502020204030204" pitchFamily="34" charset="0"/>
                <a:ea typeface="Calibri" panose="020F0502020204030204" pitchFamily="34" charset="0"/>
                <a:hlinkClick r:id="rId5"/>
              </a:rPr>
              <a:t>robert.buckland.mp@parliament.uk</a:t>
            </a:r>
            <a:endParaRPr lang="en-GB" sz="1600" u="sng" dirty="0">
              <a:solidFill>
                <a:srgbClr val="0563C1"/>
              </a:solidFill>
              <a:effectLst/>
              <a:latin typeface="Calibri" panose="020F0502020204030204" pitchFamily="34" charset="0"/>
              <a:ea typeface="Calibri" panose="020F0502020204030204" pitchFamily="34" charset="0"/>
            </a:endParaRPr>
          </a:p>
          <a:p>
            <a:pPr algn="ctr"/>
            <a:r>
              <a:rPr lang="en-GB" sz="1600" dirty="0">
                <a:effectLst/>
                <a:latin typeface="Calibri" panose="020F0502020204030204" pitchFamily="34" charset="0"/>
                <a:ea typeface="Calibri" panose="020F0502020204030204" pitchFamily="34" charset="0"/>
              </a:rPr>
              <a:t>01793 533 393 (for both MPs)</a:t>
            </a:r>
          </a:p>
        </p:txBody>
      </p:sp>
      <p:sp>
        <p:nvSpPr>
          <p:cNvPr id="20" name="TextBox 19">
            <a:extLst>
              <a:ext uri="{FF2B5EF4-FFF2-40B4-BE49-F238E27FC236}">
                <a16:creationId xmlns:a16="http://schemas.microsoft.com/office/drawing/2014/main" id="{B391518A-2F94-6AEA-EBE2-214D707A4E1E}"/>
              </a:ext>
            </a:extLst>
          </p:cNvPr>
          <p:cNvSpPr txBox="1"/>
          <p:nvPr/>
        </p:nvSpPr>
        <p:spPr>
          <a:xfrm>
            <a:off x="749555" y="5920985"/>
            <a:ext cx="10692882" cy="646331"/>
          </a:xfrm>
          <a:prstGeom prst="rect">
            <a:avLst/>
          </a:prstGeom>
          <a:noFill/>
        </p:spPr>
        <p:txBody>
          <a:bodyPr wrap="square">
            <a:spAutoFit/>
          </a:bodyPr>
          <a:lstStyle/>
          <a:p>
            <a:pPr algn="ctr"/>
            <a:r>
              <a:rPr lang="en-GB" b="1" dirty="0">
                <a:effectLst/>
                <a:latin typeface="Calibri" panose="020F0502020204030204" pitchFamily="34" charset="0"/>
                <a:ea typeface="Calibri" panose="020F0502020204030204" pitchFamily="34" charset="0"/>
              </a:rPr>
              <a:t>Your feedback is crucial in ensuring that any changes to repeat prescription services are made with the best interests of our community in mind. Don't hesitate to reach out and have your say.</a:t>
            </a:r>
            <a:endParaRPr lang="en-GB" b="1" dirty="0"/>
          </a:p>
        </p:txBody>
      </p:sp>
      <p:pic>
        <p:nvPicPr>
          <p:cNvPr id="1026" name="Picture 2" descr="Doctor’s Sick / Fit Note – Westrop Medical Practice">
            <a:extLst>
              <a:ext uri="{FF2B5EF4-FFF2-40B4-BE49-F238E27FC236}">
                <a16:creationId xmlns:a16="http://schemas.microsoft.com/office/drawing/2014/main" id="{BE6B60FC-FC98-06D8-7B87-A4A8EF0F3A6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879" y="164996"/>
            <a:ext cx="1162464" cy="1200329"/>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a:extLst>
              <a:ext uri="{FF2B5EF4-FFF2-40B4-BE49-F238E27FC236}">
                <a16:creationId xmlns:a16="http://schemas.microsoft.com/office/drawing/2014/main" id="{95C9D37C-F8CD-B168-08F9-2FC11B462947}"/>
              </a:ext>
            </a:extLst>
          </p:cNvPr>
          <p:cNvSpPr txBox="1"/>
          <p:nvPr/>
        </p:nvSpPr>
        <p:spPr>
          <a:xfrm>
            <a:off x="1471061" y="1679977"/>
            <a:ext cx="9249872" cy="923330"/>
          </a:xfrm>
          <a:prstGeom prst="rect">
            <a:avLst/>
          </a:prstGeom>
          <a:noFill/>
          <a:ln w="38100">
            <a:solidFill>
              <a:schemeClr val="tx1"/>
            </a:solidFill>
          </a:ln>
        </p:spPr>
        <p:txBody>
          <a:bodyPr wrap="square">
            <a:spAutoFit/>
          </a:bodyPr>
          <a:lstStyle/>
          <a:p>
            <a:pPr algn="ctr"/>
            <a:r>
              <a:rPr lang="en-GB" b="1" dirty="0">
                <a:effectLst/>
                <a:latin typeface="Calibri" panose="020F0502020204030204" pitchFamily="34" charset="0"/>
                <a:ea typeface="Calibri" panose="020F0502020204030204" pitchFamily="34" charset="0"/>
              </a:rPr>
              <a:t>The </a:t>
            </a:r>
            <a:r>
              <a:rPr lang="en-GB" b="1" dirty="0" err="1">
                <a:effectLst/>
                <a:latin typeface="Calibri" panose="020F0502020204030204" pitchFamily="34" charset="0"/>
                <a:ea typeface="Calibri" panose="020F0502020204030204" pitchFamily="34" charset="0"/>
              </a:rPr>
              <a:t>BaNES</a:t>
            </a:r>
            <a:r>
              <a:rPr lang="en-GB" b="1" dirty="0">
                <a:effectLst/>
                <a:latin typeface="Calibri" panose="020F0502020204030204" pitchFamily="34" charset="0"/>
                <a:ea typeface="Calibri" panose="020F0502020204030204" pitchFamily="34" charset="0"/>
              </a:rPr>
              <a:t>, Swindon and Wiltshire Integrated Care Board ( BSW ICB) who run POD have started a formal consultation on whether the service should be closed and whether alternative options could be considered for the way that patients request repeat prescriptions. </a:t>
            </a:r>
            <a:endParaRPr lang="en-GB" b="1" dirty="0"/>
          </a:p>
        </p:txBody>
      </p:sp>
    </p:spTree>
    <p:extLst>
      <p:ext uri="{BB962C8B-B14F-4D97-AF65-F5344CB8AC3E}">
        <p14:creationId xmlns:p14="http://schemas.microsoft.com/office/powerpoint/2010/main" val="30442863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252</Words>
  <Application>Microsoft Office PowerPoint</Application>
  <PresentationFormat>Widescreen</PresentationFormat>
  <Paragraphs>14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Georgina Wood</dc:creator>
  <cp:lastModifiedBy>Georgina Wood</cp:lastModifiedBy>
  <cp:revision>2</cp:revision>
  <dcterms:created xsi:type="dcterms:W3CDTF">2023-10-26T10:45:48Z</dcterms:created>
  <dcterms:modified xsi:type="dcterms:W3CDTF">2023-10-26T11:30:46Z</dcterms:modified>
</cp:coreProperties>
</file>